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9"/>
  </p:notesMasterIdLst>
  <p:sldIdLst>
    <p:sldId id="280" r:id="rId2"/>
    <p:sldId id="282" r:id="rId3"/>
    <p:sldId id="287" r:id="rId4"/>
    <p:sldId id="286" r:id="rId5"/>
    <p:sldId id="289" r:id="rId6"/>
    <p:sldId id="290" r:id="rId7"/>
    <p:sldId id="285" r:id="rId8"/>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0000"/>
    <a:srgbClr val="FCE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13" autoAdjust="0"/>
    <p:restoredTop sz="81259" autoAdjust="0"/>
  </p:normalViewPr>
  <p:slideViewPr>
    <p:cSldViewPr snapToGrid="0" snapToObjects="1" showGuides="1">
      <p:cViewPr varScale="1">
        <p:scale>
          <a:sx n="10" d="100"/>
          <a:sy n="10" d="100"/>
        </p:scale>
        <p:origin x="1460" y="104"/>
      </p:cViewPr>
      <p:guideLst>
        <p:guide orient="horz" pos="10368"/>
        <p:guide pos="13824"/>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0C81A1-2B52-884C-BD19-91214ABB6546}" type="datetimeFigureOut">
              <a:rPr lang="en-US" smtClean="0"/>
              <a:t>12/9/2022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DED5E-2974-5F4E-8091-98505E257A5A}" type="slidenum">
              <a:rPr lang="en-US" smtClean="0"/>
              <a:t>‹#›</a:t>
            </a:fld>
            <a:endParaRPr lang="en-US"/>
          </a:p>
        </p:txBody>
      </p:sp>
    </p:spTree>
    <p:extLst>
      <p:ext uri="{BB962C8B-B14F-4D97-AF65-F5344CB8AC3E}">
        <p14:creationId xmlns:p14="http://schemas.microsoft.com/office/powerpoint/2010/main" val="54146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DED5E-2974-5F4E-8091-98505E257A5A}" type="slidenum">
              <a:rPr lang="en-US" smtClean="0"/>
              <a:t>1</a:t>
            </a:fld>
            <a:endParaRPr lang="en-US"/>
          </a:p>
        </p:txBody>
      </p:sp>
    </p:spTree>
    <p:extLst>
      <p:ext uri="{BB962C8B-B14F-4D97-AF65-F5344CB8AC3E}">
        <p14:creationId xmlns:p14="http://schemas.microsoft.com/office/powerpoint/2010/main" val="1521851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For example, if a patient receives a survey feedback indicating his food insecurity, then the application might recommend local food banks that are available to him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Below are some of main features that our application comes with</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cs typeface="Times New Roman" panose="02020603050405020304" pitchFamily="18" charset="0"/>
              </a:rPr>
              <a:t> </a:t>
            </a:r>
            <a:r>
              <a:rPr lang="en-US" sz="1200" dirty="0">
                <a:cs typeface="Times New Roman" panose="02020603050405020304" pitchFamily="18" charset="0"/>
                <a:sym typeface="Wingdings" panose="05000000000000000000" pitchFamily="2" charset="2"/>
              </a:rPr>
              <a:t> there is a sign in / sign up system built with a secure and encrypted database</a:t>
            </a:r>
            <a:endParaRPr lang="en-US" sz="1200" dirty="0">
              <a:cs typeface="Times New Roman" panose="02020603050405020304" pitchFamily="18"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cs typeface="Times New Roman" panose="02020603050405020304" pitchFamily="18" charset="0"/>
                <a:sym typeface="Wingdings" panose="05000000000000000000" pitchFamily="2" charset="2"/>
              </a:rPr>
              <a:t> </a:t>
            </a:r>
            <a:r>
              <a:rPr lang="en-US" sz="1200" dirty="0"/>
              <a:t>for users to choose from and answer upon</a:t>
            </a:r>
            <a:endParaRPr lang="en-US" sz="1200" dirty="0">
              <a:cs typeface="Times New Roman" panose="02020603050405020304" pitchFamily="18" charset="0"/>
              <a:sym typeface="Wingdings" panose="05000000000000000000" pitchFamily="2" charset="2"/>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cs typeface="Times New Roman" panose="02020603050405020304" pitchFamily="18" charset="0"/>
                <a:sym typeface="Wingdings" panose="05000000000000000000" pitchFamily="2" charset="2"/>
              </a:rPr>
              <a:t> the idea of the </a:t>
            </a:r>
            <a:r>
              <a:rPr lang="en-US" sz="1200" dirty="0">
                <a:cs typeface="Times New Roman" panose="02020603050405020304" pitchFamily="18" charset="0"/>
              </a:rPr>
              <a:t>Recommendation System is to provides recommendations on specific resources to patients, based on the patient’s screening results, the relevance of each local resource, and the patient’s targeted location.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cs typeface="Times New Roman" panose="02020603050405020304" pitchFamily="18" charset="0"/>
                <a:sym typeface="Wingdings" panose="05000000000000000000" pitchFamily="2" charset="2"/>
              </a:rPr>
              <a:t> </a:t>
            </a:r>
            <a:r>
              <a:rPr lang="en-US" sz="1200" dirty="0"/>
              <a:t>that allows users to view the locations of each recommended resource as well as the distance between the user’s location and the selected resources</a:t>
            </a:r>
            <a:endParaRPr lang="en-US" sz="1200" dirty="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B2DED5E-2974-5F4E-8091-98505E257A5A}" type="slidenum">
              <a:rPr lang="en-US" smtClean="0"/>
              <a:t>2</a:t>
            </a:fld>
            <a:endParaRPr lang="en-US"/>
          </a:p>
        </p:txBody>
      </p:sp>
    </p:spTree>
    <p:extLst>
      <p:ext uri="{BB962C8B-B14F-4D97-AF65-F5344CB8AC3E}">
        <p14:creationId xmlns:p14="http://schemas.microsoft.com/office/powerpoint/2010/main" val="419924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application flow:</a:t>
            </a:r>
          </a:p>
          <a:p>
            <a:r>
              <a:rPr lang="en-US" dirty="0"/>
              <a:t>First the user will have to sign in, then he may select and answer surveys of his choice</a:t>
            </a:r>
          </a:p>
          <a:p>
            <a:r>
              <a:rPr lang="en-US" dirty="0"/>
              <a:t>Once the survey is submitted, the app will calculate the survey accordingly and provides a feedback to the user</a:t>
            </a:r>
          </a:p>
          <a:p>
            <a:r>
              <a:rPr lang="en-US" dirty="0"/>
              <a:t>Then a list of recommended local resources will be generated based on the feedback. </a:t>
            </a:r>
          </a:p>
          <a:p>
            <a:r>
              <a:rPr lang="en-US" dirty="0"/>
              <a:t>The list will be returned to the user</a:t>
            </a:r>
          </a:p>
        </p:txBody>
      </p:sp>
      <p:sp>
        <p:nvSpPr>
          <p:cNvPr id="4" name="Slide Number Placeholder 3"/>
          <p:cNvSpPr>
            <a:spLocks noGrp="1"/>
          </p:cNvSpPr>
          <p:nvPr>
            <p:ph type="sldNum" sz="quarter" idx="5"/>
          </p:nvPr>
        </p:nvSpPr>
        <p:spPr/>
        <p:txBody>
          <a:bodyPr/>
          <a:lstStyle/>
          <a:p>
            <a:fld id="{EB2DED5E-2974-5F4E-8091-98505E257A5A}" type="slidenum">
              <a:rPr lang="en-US" smtClean="0"/>
              <a:t>3</a:t>
            </a:fld>
            <a:endParaRPr lang="en-US"/>
          </a:p>
        </p:txBody>
      </p:sp>
    </p:spTree>
    <p:extLst>
      <p:ext uri="{BB962C8B-B14F-4D97-AF65-F5344CB8AC3E}">
        <p14:creationId xmlns:p14="http://schemas.microsoft.com/office/powerpoint/2010/main" val="700711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targeting three types of users: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dirty="0">
                <a:sym typeface="Wingdings" panose="05000000000000000000" pitchFamily="2" charset="2"/>
              </a:rPr>
              <a:t> </a:t>
            </a:r>
            <a:r>
              <a:rPr lang="en-US" sz="1200" dirty="0"/>
              <a:t>such as food insecurity and financial instability</a:t>
            </a:r>
          </a:p>
        </p:txBody>
      </p:sp>
      <p:sp>
        <p:nvSpPr>
          <p:cNvPr id="4" name="Slide Number Placeholder 3"/>
          <p:cNvSpPr>
            <a:spLocks noGrp="1"/>
          </p:cNvSpPr>
          <p:nvPr>
            <p:ph type="sldNum" sz="quarter" idx="5"/>
          </p:nvPr>
        </p:nvSpPr>
        <p:spPr/>
        <p:txBody>
          <a:bodyPr/>
          <a:lstStyle/>
          <a:p>
            <a:fld id="{EB2DED5E-2974-5F4E-8091-98505E257A5A}" type="slidenum">
              <a:rPr lang="en-US" smtClean="0"/>
              <a:t>4</a:t>
            </a:fld>
            <a:endParaRPr lang="en-US"/>
          </a:p>
        </p:txBody>
      </p:sp>
    </p:spTree>
    <p:extLst>
      <p:ext uri="{BB962C8B-B14F-4D97-AF65-F5344CB8AC3E}">
        <p14:creationId xmlns:p14="http://schemas.microsoft.com/office/powerpoint/2010/main" val="2575632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anose="05000000000000000000" pitchFamily="2" charset="2"/>
              </a:rPr>
              <a:t>There are four main use cases the Public Health app is designed for: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ym typeface="Wingdings" panose="05000000000000000000" pitchFamily="2" charset="2"/>
              </a:rPr>
              <a:t>For the patient to complete when he’s waiting at the clinic to see his scheduled doctor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anose="05000000000000000000" pitchFamily="2" charset="2"/>
              </a:rPr>
              <a:t> </a:t>
            </a:r>
            <a:r>
              <a:rPr lang="en-US" sz="1200" dirty="0"/>
              <a:t>In this way, the doctor can quickly learn the background and conditions of the patient at the very beginning of treatment session through viewing the patient’s survey feedback, which could save time during a time-limited appointment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ym typeface="Wingdings" panose="05000000000000000000" pitchFamily="2" charset="2"/>
              </a:rPr>
              <a:t> </a:t>
            </a:r>
            <a:r>
              <a:rPr lang="en-US" sz="1200" dirty="0"/>
              <a:t>By answering the same survey after a certain period and checking the feedbacks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p>
        </p:txBody>
      </p:sp>
      <p:sp>
        <p:nvSpPr>
          <p:cNvPr id="4" name="Slide Number Placeholder 3"/>
          <p:cNvSpPr>
            <a:spLocks noGrp="1"/>
          </p:cNvSpPr>
          <p:nvPr>
            <p:ph type="sldNum" sz="quarter" idx="5"/>
          </p:nvPr>
        </p:nvSpPr>
        <p:spPr/>
        <p:txBody>
          <a:bodyPr/>
          <a:lstStyle/>
          <a:p>
            <a:fld id="{EB2DED5E-2974-5F4E-8091-98505E257A5A}" type="slidenum">
              <a:rPr lang="en-US" smtClean="0"/>
              <a:t>5</a:t>
            </a:fld>
            <a:endParaRPr lang="en-US"/>
          </a:p>
        </p:txBody>
      </p:sp>
    </p:spTree>
    <p:extLst>
      <p:ext uri="{BB962C8B-B14F-4D97-AF65-F5344CB8AC3E}">
        <p14:creationId xmlns:p14="http://schemas.microsoft.com/office/powerpoint/2010/main" val="3898835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sym typeface="Wingdings" panose="05000000000000000000" pitchFamily="2" charset="2"/>
              </a:rPr>
              <a:t>Here are some of the challenges we have encountered during the development process: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cs typeface="Times New Roman" panose="02020603050405020304" pitchFamily="18" charset="0"/>
                <a:sym typeface="Wingdings" panose="05000000000000000000" pitchFamily="2" charset="2"/>
              </a:rPr>
              <a:t> when we were </a:t>
            </a:r>
            <a:r>
              <a:rPr lang="en-US" sz="1200" dirty="0">
                <a:cs typeface="Times New Roman" panose="02020603050405020304" pitchFamily="18" charset="0"/>
              </a:rPr>
              <a:t>merging updated files with the older versions, we sometimes resulted in unexpected error we would have to fix</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cs typeface="Times New Roman" panose="02020603050405020304" pitchFamily="18"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cs typeface="Times New Roman" panose="02020603050405020304" pitchFamily="18" charset="0"/>
              </a:rPr>
              <a:t>We also experienced some issues when deploying using Heroku: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 first issue is the dependency installation conflict </a:t>
            </a:r>
            <a:r>
              <a:rPr lang="en-US" sz="1200" dirty="0">
                <a:cs typeface="Times New Roman" panose="02020603050405020304" pitchFamily="18" charset="0"/>
                <a:sym typeface="Wingdings" panose="05000000000000000000" pitchFamily="2" charset="2"/>
              </a:rPr>
              <a:t> there were times that our installed dependencies didn’t match, which resulted in app crashing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 another issue with Heroku is using the wrong version of node.js </a:t>
            </a:r>
            <a:r>
              <a:rPr lang="en-US" sz="1200" dirty="0">
                <a:cs typeface="Times New Roman" panose="02020603050405020304" pitchFamily="18" charset="0"/>
                <a:sym typeface="Wingdings" panose="05000000000000000000" pitchFamily="2" charset="2"/>
              </a:rPr>
              <a:t> </a:t>
            </a:r>
            <a:r>
              <a:rPr lang="en-US" sz="1200" dirty="0">
                <a:cs typeface="Times New Roman" panose="02020603050405020304" pitchFamily="18" charset="0"/>
              </a:rPr>
              <a:t>this had led to missing modules or packages of the application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US" sz="1200" dirty="0">
                <a:cs typeface="Times New Roman" panose="02020603050405020304" pitchFamily="18" charset="0"/>
                <a:sym typeface="Wingdings" panose="05000000000000000000" pitchFamily="2" charset="2"/>
              </a:rPr>
              <a:t>To resolve this, we had tried to change the versions of node engine and </a:t>
            </a:r>
            <a:r>
              <a:rPr lang="en-US" sz="1200" dirty="0" err="1">
                <a:cs typeface="Times New Roman" panose="02020603050405020304" pitchFamily="18" charset="0"/>
                <a:sym typeface="Wingdings" panose="05000000000000000000" pitchFamily="2" charset="2"/>
              </a:rPr>
              <a:t>npm</a:t>
            </a:r>
            <a:r>
              <a:rPr lang="en-US" sz="1200" dirty="0">
                <a:cs typeface="Times New Roman" panose="02020603050405020304" pitchFamily="18" charset="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dirty="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anose="02020603050405020304" pitchFamily="18" charset="0"/>
              </a:rPr>
              <a:t>3. Another major challenge we had was with Jest </a:t>
            </a:r>
            <a:r>
              <a:rPr lang="en-US" sz="1200" dirty="0">
                <a:cs typeface="Times New Roman" panose="02020603050405020304" pitchFamily="18" charset="0"/>
                <a:sym typeface="Wingdings" panose="05000000000000000000" pitchFamily="2" charset="2"/>
              </a:rPr>
              <a:t> Since we needed to test our login and register controller, we needed to create a mock database and save the data into the mock database in the test environment; </a:t>
            </a:r>
            <a:r>
              <a:rPr lang="en-US" sz="1200" dirty="0">
                <a:cs typeface="Times New Roman" panose="02020603050405020304" pitchFamily="18" charset="0"/>
              </a:rPr>
              <a:t>it took us some time to figure out how to implement the mock MongoDB database correctly</a:t>
            </a:r>
            <a:endParaRPr lang="en-US" sz="1200" dirty="0">
              <a:cs typeface="Times New Roman" panose="02020603050405020304" pitchFamily="18" charset="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US" sz="1200" dirty="0">
                <a:cs typeface="Times New Roman" panose="02020603050405020304" pitchFamily="18" charset="0"/>
                <a:sym typeface="Wingdings" panose="05000000000000000000" pitchFamily="2" charset="2"/>
              </a:rPr>
              <a:t>we had to check the documentation of the jest and try to figure out how to properly set up a mock database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US" sz="1200" dirty="0">
                <a:cs typeface="Times New Roman" panose="02020603050405020304" pitchFamily="18" charset="0"/>
              </a:rPr>
              <a:t>We also watched quite some tutorials on </a:t>
            </a:r>
            <a:r>
              <a:rPr lang="en-US" sz="1200" dirty="0" err="1">
                <a:cs typeface="Times New Roman" panose="02020603050405020304" pitchFamily="18" charset="0"/>
              </a:rPr>
              <a:t>Youtube</a:t>
            </a:r>
            <a:r>
              <a:rPr lang="en-US" sz="1200" dirty="0">
                <a:cs typeface="Times New Roman" panose="02020603050405020304" pitchFamily="18" charset="0"/>
              </a:rPr>
              <a:t> to learn how to set up jest environment.</a:t>
            </a:r>
          </a:p>
        </p:txBody>
      </p:sp>
      <p:sp>
        <p:nvSpPr>
          <p:cNvPr id="4" name="Slide Number Placeholder 3"/>
          <p:cNvSpPr>
            <a:spLocks noGrp="1"/>
          </p:cNvSpPr>
          <p:nvPr>
            <p:ph type="sldNum" sz="quarter" idx="5"/>
          </p:nvPr>
        </p:nvSpPr>
        <p:spPr/>
        <p:txBody>
          <a:bodyPr/>
          <a:lstStyle/>
          <a:p>
            <a:fld id="{EB2DED5E-2974-5F4E-8091-98505E257A5A}" type="slidenum">
              <a:rPr lang="en-US" smtClean="0"/>
              <a:t>6</a:t>
            </a:fld>
            <a:endParaRPr lang="en-US"/>
          </a:p>
        </p:txBody>
      </p:sp>
    </p:spTree>
    <p:extLst>
      <p:ext uri="{BB962C8B-B14F-4D97-AF65-F5344CB8AC3E}">
        <p14:creationId xmlns:p14="http://schemas.microsoft.com/office/powerpoint/2010/main" val="2005914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DED5E-2974-5F4E-8091-98505E257A5A}" type="slidenum">
              <a:rPr lang="en-US" smtClean="0"/>
              <a:t>7</a:t>
            </a:fld>
            <a:endParaRPr lang="en-US"/>
          </a:p>
        </p:txBody>
      </p:sp>
    </p:spTree>
    <p:extLst>
      <p:ext uri="{BB962C8B-B14F-4D97-AF65-F5344CB8AC3E}">
        <p14:creationId xmlns:p14="http://schemas.microsoft.com/office/powerpoint/2010/main" val="35196003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53996" y="10226042"/>
            <a:ext cx="21545362" cy="7056120"/>
          </a:xfrm>
        </p:spPr>
        <p:txBody>
          <a:bodyPr>
            <a:normAutofit/>
          </a:bodyPr>
          <a:lstStyle>
            <a:lvl1pPr algn="r">
              <a:defRPr sz="1728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4996163" y="18653760"/>
            <a:ext cx="25603195" cy="8412480"/>
          </a:xfrm>
        </p:spPr>
        <p:txBody>
          <a:bodyPr>
            <a:normAutofit/>
          </a:bodyPr>
          <a:lstStyle>
            <a:lvl1pPr marL="0" indent="0" algn="r">
              <a:buNone/>
              <a:defRPr sz="13440">
                <a:solidFill>
                  <a:srgbClr val="FFFFFF"/>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181039F-CB0C-E14D-A7EF-3BACE2CEF4EA}"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8710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4560" y="5036050"/>
            <a:ext cx="39502080" cy="3858029"/>
          </a:xfrm>
        </p:spPr>
        <p:txBody>
          <a:bodyPr>
            <a:normAutofit/>
          </a:bodyPr>
          <a:lstStyle>
            <a:lvl1pPr algn="ctr">
              <a:defRPr sz="15360" b="1"/>
            </a:lvl1pPr>
          </a:lstStyle>
          <a:p>
            <a:r>
              <a:rPr lang="en-US"/>
              <a:t>Click to edit Master title style</a:t>
            </a:r>
          </a:p>
        </p:txBody>
      </p:sp>
      <p:sp>
        <p:nvSpPr>
          <p:cNvPr id="3" name="Content Placeholder 2"/>
          <p:cNvSpPr>
            <a:spLocks noGrp="1"/>
          </p:cNvSpPr>
          <p:nvPr>
            <p:ph idx="1"/>
          </p:nvPr>
        </p:nvSpPr>
        <p:spPr>
          <a:xfrm>
            <a:off x="2194560" y="9836499"/>
            <a:ext cx="39502080" cy="19569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81039F-CB0C-E14D-A7EF-3BACE2CEF4EA}"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pic>
        <p:nvPicPr>
          <p:cNvPr id="7" name="Picture 6" descr="DLCOE_logo_HWH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164087" y="1123903"/>
            <a:ext cx="11730552" cy="1980485"/>
          </a:xfrm>
          <a:prstGeom prst="rect">
            <a:avLst/>
          </a:prstGeom>
        </p:spPr>
      </p:pic>
    </p:spTree>
    <p:extLst>
      <p:ext uri="{BB962C8B-B14F-4D97-AF65-F5344CB8AC3E}">
        <p14:creationId xmlns:p14="http://schemas.microsoft.com/office/powerpoint/2010/main" val="4186600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194560" y="9483094"/>
            <a:ext cx="19385280" cy="19922491"/>
          </a:xfrm>
        </p:spPr>
        <p:txBody>
          <a:bodyPr/>
          <a:lstStyle>
            <a:lvl1pPr>
              <a:defRPr sz="11520"/>
            </a:lvl1pPr>
            <a:lvl2pPr>
              <a:defRPr sz="11520"/>
            </a:lvl2pPr>
            <a:lvl3pPr>
              <a:defRPr sz="9600"/>
            </a:lvl3pPr>
            <a:lvl4pPr>
              <a:defRPr sz="8640"/>
            </a:lvl4pPr>
            <a:lvl5pPr>
              <a:defRPr sz="8640"/>
            </a:lvl5pPr>
            <a:lvl6pPr>
              <a:defRPr sz="8640"/>
            </a:lvl6pPr>
            <a:lvl7pPr>
              <a:defRPr sz="8640"/>
            </a:lvl7pPr>
            <a:lvl8pPr>
              <a:defRPr sz="8640"/>
            </a:lvl8pPr>
            <a:lvl9pPr>
              <a:defRPr sz="86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9483094"/>
            <a:ext cx="19385280" cy="19922491"/>
          </a:xfrm>
        </p:spPr>
        <p:txBody>
          <a:bodyPr/>
          <a:lstStyle>
            <a:lvl1pPr>
              <a:defRPr sz="11520"/>
            </a:lvl1pPr>
            <a:lvl2pPr>
              <a:defRPr sz="11520"/>
            </a:lvl2pPr>
            <a:lvl3pPr>
              <a:defRPr sz="9600"/>
            </a:lvl3pPr>
            <a:lvl4pPr>
              <a:defRPr sz="8640"/>
            </a:lvl4pPr>
            <a:lvl5pPr>
              <a:defRPr sz="8640"/>
            </a:lvl5pPr>
            <a:lvl6pPr>
              <a:defRPr sz="8640"/>
            </a:lvl6pPr>
            <a:lvl7pPr>
              <a:defRPr sz="8640"/>
            </a:lvl7pPr>
            <a:lvl8pPr>
              <a:defRPr sz="8640"/>
            </a:lvl8pPr>
            <a:lvl9pPr>
              <a:defRPr sz="86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81039F-CB0C-E14D-A7EF-3BACE2CEF4EA}"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
        <p:nvSpPr>
          <p:cNvPr id="8" name="Title 1"/>
          <p:cNvSpPr>
            <a:spLocks noGrp="1"/>
          </p:cNvSpPr>
          <p:nvPr>
            <p:ph type="title"/>
          </p:nvPr>
        </p:nvSpPr>
        <p:spPr>
          <a:xfrm>
            <a:off x="2194560" y="5036050"/>
            <a:ext cx="39502080" cy="3858029"/>
          </a:xfrm>
        </p:spPr>
        <p:txBody>
          <a:bodyPr>
            <a:normAutofit/>
          </a:bodyPr>
          <a:lstStyle>
            <a:lvl1pPr algn="ctr">
              <a:defRPr sz="15360" b="1"/>
            </a:lvl1pPr>
          </a:lstStyle>
          <a:p>
            <a:r>
              <a:rPr lang="en-US"/>
              <a:t>Click to edit Master title style</a:t>
            </a:r>
          </a:p>
        </p:txBody>
      </p:sp>
    </p:spTree>
    <p:extLst>
      <p:ext uri="{BB962C8B-B14F-4D97-AF65-F5344CB8AC3E}">
        <p14:creationId xmlns:p14="http://schemas.microsoft.com/office/powerpoint/2010/main" val="3847788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13923115"/>
            <a:ext cx="39502080" cy="5486400"/>
          </a:xfrm>
        </p:spPr>
        <p:txBody>
          <a:bodyPr>
            <a:normAutofit/>
          </a:bodyPr>
          <a:lstStyle>
            <a:lvl1pPr>
              <a:defRPr sz="19200" b="1"/>
            </a:lvl1pPr>
          </a:lstStyle>
          <a:p>
            <a:r>
              <a:rPr lang="en-US"/>
              <a:t>Click to edit Master title style</a:t>
            </a:r>
          </a:p>
        </p:txBody>
      </p:sp>
      <p:sp>
        <p:nvSpPr>
          <p:cNvPr id="3" name="Date Placeholder 2"/>
          <p:cNvSpPr>
            <a:spLocks noGrp="1"/>
          </p:cNvSpPr>
          <p:nvPr>
            <p:ph type="dt" sz="half" idx="10"/>
          </p:nvPr>
        </p:nvSpPr>
        <p:spPr/>
        <p:txBody>
          <a:bodyPr/>
          <a:lstStyle/>
          <a:p>
            <a:fld id="{7181039F-CB0C-E14D-A7EF-3BACE2CEF4EA}"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3263017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5121449"/>
            <a:ext cx="14439902" cy="3537029"/>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5153859"/>
            <a:ext cx="24536400" cy="24251726"/>
          </a:xfrm>
        </p:spPr>
        <p:txBody>
          <a:bodyPr/>
          <a:lstStyle>
            <a:lvl1pPr>
              <a:defRPr sz="13440" b="1"/>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8658480"/>
            <a:ext cx="14439902" cy="20747107"/>
          </a:xfrm>
        </p:spPr>
        <p:txBody>
          <a:bodyPr/>
          <a:lstStyle>
            <a:lvl1pPr marL="0" indent="0">
              <a:buNone/>
              <a:defRPr sz="672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650591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5742864"/>
            <a:ext cx="12353626" cy="2720342"/>
          </a:xfrm>
        </p:spPr>
        <p:txBody>
          <a:bodyPr anchor="b">
            <a:noAutofit/>
          </a:bodyPr>
          <a:lstStyle>
            <a:lvl1pPr algn="l">
              <a:defRPr sz="8640" b="1"/>
            </a:lvl1pPr>
          </a:lstStyle>
          <a:p>
            <a:r>
              <a:rPr lang="en-US"/>
              <a:t>Click to edit Master title style</a:t>
            </a:r>
          </a:p>
        </p:txBody>
      </p:sp>
      <p:sp>
        <p:nvSpPr>
          <p:cNvPr id="3" name="Picture Placeholder 2"/>
          <p:cNvSpPr>
            <a:spLocks noGrp="1"/>
          </p:cNvSpPr>
          <p:nvPr>
            <p:ph type="pic" idx="1"/>
          </p:nvPr>
        </p:nvSpPr>
        <p:spPr>
          <a:xfrm>
            <a:off x="15361920" y="5742866"/>
            <a:ext cx="26334720" cy="23281378"/>
          </a:xfrm>
        </p:spPr>
        <p:txBody>
          <a:bodyPr/>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2194560" y="8486609"/>
            <a:ext cx="12353626" cy="20537630"/>
          </a:xfrm>
        </p:spPr>
        <p:txBody>
          <a:bodyPr/>
          <a:lstStyle>
            <a:lvl1pPr marL="0" indent="0">
              <a:buNone/>
              <a:defRPr sz="672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31414883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7181039F-CB0C-E14D-A7EF-3BACE2CEF4EA}" type="datetimeFigureOut">
              <a:rPr lang="en-US" smtClean="0"/>
              <a:t>12/9/2022</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A94265A6-8BBF-864B-863C-9248948DDB56}" type="slidenum">
              <a:rPr lang="en-US" smtClean="0"/>
              <a:t>‹#›</a:t>
            </a:fld>
            <a:endParaRPr lang="en-US"/>
          </a:p>
        </p:txBody>
      </p:sp>
    </p:spTree>
    <p:extLst>
      <p:ext uri="{BB962C8B-B14F-4D97-AF65-F5344CB8AC3E}">
        <p14:creationId xmlns:p14="http://schemas.microsoft.com/office/powerpoint/2010/main" val="1074875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ctr" defTabSz="2194560" rtl="0" eaLnBrk="1" latinLnBrk="0" hangingPunct="1">
        <a:spcBef>
          <a:spcPct val="0"/>
        </a:spcBef>
        <a:buNone/>
        <a:defRPr sz="2112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36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4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2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9214-6C8E-8C45-83F9-EA77D24CFF05}"/>
              </a:ext>
            </a:extLst>
          </p:cNvPr>
          <p:cNvSpPr>
            <a:spLocks noGrp="1"/>
          </p:cNvSpPr>
          <p:nvPr>
            <p:ph type="title"/>
          </p:nvPr>
        </p:nvSpPr>
        <p:spPr>
          <a:xfrm>
            <a:off x="2194560" y="6306050"/>
            <a:ext cx="39502080" cy="8026807"/>
          </a:xfrm>
        </p:spPr>
        <p:txBody>
          <a:bodyPr>
            <a:noAutofit/>
          </a:bodyPr>
          <a:lstStyle/>
          <a:p>
            <a:r>
              <a:rPr lang="en-US" sz="20000" dirty="0">
                <a:solidFill>
                  <a:schemeClr val="tx2"/>
                </a:solidFill>
                <a:latin typeface="Times New Roman" panose="02020603050405020304" pitchFamily="18" charset="0"/>
                <a:cs typeface="Times New Roman" panose="02020603050405020304" pitchFamily="18" charset="0"/>
              </a:rPr>
              <a:t>Public Health App</a:t>
            </a:r>
          </a:p>
        </p:txBody>
      </p:sp>
      <p:sp>
        <p:nvSpPr>
          <p:cNvPr id="3" name="Content Placeholder 2">
            <a:extLst>
              <a:ext uri="{FF2B5EF4-FFF2-40B4-BE49-F238E27FC236}">
                <a16:creationId xmlns:a16="http://schemas.microsoft.com/office/drawing/2014/main" id="{338E4BAB-432E-4C49-807D-2A000183FC4F}"/>
              </a:ext>
            </a:extLst>
          </p:cNvPr>
          <p:cNvSpPr>
            <a:spLocks noGrp="1"/>
          </p:cNvSpPr>
          <p:nvPr>
            <p:ph idx="1"/>
          </p:nvPr>
        </p:nvSpPr>
        <p:spPr>
          <a:xfrm>
            <a:off x="2194560" y="15596365"/>
            <a:ext cx="39502080" cy="12946385"/>
          </a:xfrm>
        </p:spPr>
        <p:txBody>
          <a:bodyPr>
            <a:normAutofit fontScale="77500" lnSpcReduction="20000"/>
          </a:bodyPr>
          <a:lstStyle/>
          <a:p>
            <a:pPr marL="0" indent="0" algn="ctr">
              <a:buNone/>
            </a:pPr>
            <a:r>
              <a:rPr lang="en-US" dirty="0">
                <a:latin typeface="Times New Roman" panose="02020603050405020304" pitchFamily="18" charset="0"/>
                <a:cs typeface="Times New Roman" panose="02020603050405020304" pitchFamily="18" charset="0"/>
              </a:rPr>
              <a:t>Presented by: </a:t>
            </a:r>
            <a:r>
              <a:rPr lang="en-US" b="1" dirty="0">
                <a:solidFill>
                  <a:schemeClr val="tx2"/>
                </a:solidFill>
                <a:latin typeface="Source Sans Pro" panose="020B0503030403020204" pitchFamily="34" charset="0"/>
                <a:ea typeface="Source Sans Pro" panose="020B0503030403020204" pitchFamily="34" charset="0"/>
                <a:cs typeface="Times New Roman" panose="02020603050405020304" pitchFamily="18" charset="0"/>
              </a:rPr>
              <a:t>Coding Touchdown</a:t>
            </a:r>
          </a:p>
          <a:p>
            <a:pPr marL="0" indent="0" algn="ctr">
              <a:buNone/>
            </a:pPr>
            <a:endParaRPr lang="en-US" dirty="0">
              <a:latin typeface="Times New Roman" panose="02020603050405020304" pitchFamily="18" charset="0"/>
              <a:cs typeface="Times New Roman" panose="02020603050405020304" pitchFamily="18" charset="0"/>
            </a:endParaRPr>
          </a:p>
          <a:p>
            <a:pPr marL="0" indent="0" algn="ctr">
              <a:buNone/>
            </a:pPr>
            <a:r>
              <a:rPr lang="en-US" dirty="0">
                <a:solidFill>
                  <a:schemeClr val="tx2">
                    <a:lumMod val="75000"/>
                  </a:schemeClr>
                </a:solidFill>
                <a:latin typeface="Times New Roman" panose="02020603050405020304" pitchFamily="18" charset="0"/>
                <a:cs typeface="Times New Roman" panose="02020603050405020304" pitchFamily="18" charset="0"/>
              </a:rPr>
              <a:t>Ning Ding</a:t>
            </a:r>
          </a:p>
          <a:p>
            <a:pPr marL="0" indent="0" algn="ctr">
              <a:buNone/>
            </a:pPr>
            <a:r>
              <a:rPr lang="en-US" dirty="0">
                <a:solidFill>
                  <a:schemeClr val="tx2">
                    <a:lumMod val="75000"/>
                  </a:schemeClr>
                </a:solidFill>
                <a:latin typeface="Times New Roman" panose="02020603050405020304" pitchFamily="18" charset="0"/>
                <a:cs typeface="Times New Roman" panose="02020603050405020304" pitchFamily="18" charset="0"/>
              </a:rPr>
              <a:t>Xiangrong Li</a:t>
            </a:r>
          </a:p>
          <a:p>
            <a:pPr marL="0" indent="0" algn="ctr">
              <a:buNone/>
            </a:pPr>
            <a:r>
              <a:rPr lang="en-US" dirty="0">
                <a:solidFill>
                  <a:schemeClr val="tx2">
                    <a:lumMod val="75000"/>
                  </a:schemeClr>
                </a:solidFill>
                <a:latin typeface="Times New Roman" panose="02020603050405020304" pitchFamily="18" charset="0"/>
                <a:cs typeface="Times New Roman" panose="02020603050405020304" pitchFamily="18" charset="0"/>
              </a:rPr>
              <a:t>Jiajun Sun</a:t>
            </a:r>
          </a:p>
          <a:p>
            <a:pPr marL="0" indent="0" algn="ctr">
              <a:buNone/>
            </a:pPr>
            <a:r>
              <a:rPr lang="en-US" dirty="0">
                <a:solidFill>
                  <a:schemeClr val="tx2">
                    <a:lumMod val="75000"/>
                  </a:schemeClr>
                </a:solidFill>
                <a:latin typeface="Times New Roman" panose="02020603050405020304" pitchFamily="18" charset="0"/>
                <a:cs typeface="Times New Roman" panose="02020603050405020304" pitchFamily="18" charset="0"/>
              </a:rPr>
              <a:t>Yuhao Ye</a:t>
            </a:r>
          </a:p>
          <a:p>
            <a:pPr marL="0" indent="0" algn="ctr">
              <a:buNone/>
            </a:pPr>
            <a:r>
              <a:rPr lang="en-US" dirty="0">
                <a:solidFill>
                  <a:schemeClr val="tx2">
                    <a:lumMod val="75000"/>
                  </a:schemeClr>
                </a:solidFill>
                <a:latin typeface="Times New Roman" panose="02020603050405020304" pitchFamily="18" charset="0"/>
                <a:cs typeface="Times New Roman" panose="02020603050405020304" pitchFamily="18" charset="0"/>
              </a:rPr>
              <a:t>Jacob Zhao </a:t>
            </a:r>
          </a:p>
          <a:p>
            <a:pPr marL="0" indent="0" algn="r">
              <a:buNone/>
            </a:pPr>
            <a:endParaRPr lang="en-US" dirty="0">
              <a:latin typeface="Times New Roman" panose="02020603050405020304" pitchFamily="18" charset="0"/>
              <a:cs typeface="Times New Roman" panose="02020603050405020304" pitchFamily="18" charset="0"/>
            </a:endParaRPr>
          </a:p>
        </p:txBody>
      </p:sp>
      <p:pic>
        <p:nvPicPr>
          <p:cNvPr id="18" name="Slide 1">
            <a:hlinkClick r:id="" action="ppaction://media"/>
            <a:extLst>
              <a:ext uri="{FF2B5EF4-FFF2-40B4-BE49-F238E27FC236}">
                <a16:creationId xmlns:a16="http://schemas.microsoft.com/office/drawing/2014/main" id="{56A843B4-2A17-66E4-E895-0CED8CF13F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1153" y="30003931"/>
            <a:ext cx="1419498" cy="1419498"/>
          </a:xfrm>
          <a:prstGeom prst="rect">
            <a:avLst/>
          </a:prstGeom>
        </p:spPr>
      </p:pic>
    </p:spTree>
    <p:extLst>
      <p:ext uri="{BB962C8B-B14F-4D97-AF65-F5344CB8AC3E}">
        <p14:creationId xmlns:p14="http://schemas.microsoft.com/office/powerpoint/2010/main" val="705316820"/>
      </p:ext>
    </p:extLst>
  </p:cSld>
  <p:clrMapOvr>
    <a:masterClrMapping/>
  </p:clrMapOvr>
  <mc:AlternateContent xmlns:mc="http://schemas.openxmlformats.org/markup-compatibility/2006" xmlns:p14="http://schemas.microsoft.com/office/powerpoint/2010/main">
    <mc:Choice Requires="p14">
      <p:transition spd="slow" p14:dur="2000" advTm="10348"/>
    </mc:Choice>
    <mc:Fallback xmlns="">
      <p:transition spd="slow" advTm="10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4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extLst>
    <p:ext uri="{E180D4A7-C9FB-4DFB-919C-405C955672EB}">
      <p14:showEvtLst xmlns:p14="http://schemas.microsoft.com/office/powerpoint/2010/main">
        <p14:playEvt time="62" objId="18"/>
        <p14:stopEvt time="9742" objId="18"/>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E57C5-83EA-D66E-B2D7-A757911FC2DE}"/>
              </a:ext>
            </a:extLst>
          </p:cNvPr>
          <p:cNvSpPr>
            <a:spLocks noGrp="1"/>
          </p:cNvSpPr>
          <p:nvPr>
            <p:ph type="title"/>
          </p:nvPr>
        </p:nvSpPr>
        <p:spPr>
          <a:xfrm>
            <a:off x="2263986" y="4145207"/>
            <a:ext cx="39363227" cy="2682313"/>
          </a:xfrm>
        </p:spPr>
        <p:txBody>
          <a:bodyPr>
            <a:normAutofit/>
          </a:bodyPr>
          <a:lstStyle/>
          <a:p>
            <a:r>
              <a:rPr lang="en-US" sz="15000" dirty="0">
                <a:solidFill>
                  <a:schemeClr val="tx2"/>
                </a:solidFill>
              </a:rPr>
              <a:t>What our App is about</a:t>
            </a:r>
          </a:p>
        </p:txBody>
      </p:sp>
      <p:sp>
        <p:nvSpPr>
          <p:cNvPr id="3" name="Content Placeholder 2">
            <a:extLst>
              <a:ext uri="{FF2B5EF4-FFF2-40B4-BE49-F238E27FC236}">
                <a16:creationId xmlns:a16="http://schemas.microsoft.com/office/drawing/2014/main" id="{46E0F08E-5776-C14A-220F-82733EACB4BB}"/>
              </a:ext>
            </a:extLst>
          </p:cNvPr>
          <p:cNvSpPr>
            <a:spLocks noGrp="1"/>
          </p:cNvSpPr>
          <p:nvPr>
            <p:ph idx="1"/>
          </p:nvPr>
        </p:nvSpPr>
        <p:spPr>
          <a:xfrm>
            <a:off x="2263986" y="7231076"/>
            <a:ext cx="39363227" cy="25179324"/>
          </a:xfrm>
        </p:spPr>
        <p:txBody>
          <a:bodyPr>
            <a:noAutofit/>
          </a:bodyPr>
          <a:lstStyle/>
          <a:p>
            <a:pPr marL="0" indent="0">
              <a:lnSpc>
                <a:spcPct val="120000"/>
              </a:lnSpc>
              <a:buNone/>
            </a:pPr>
            <a:r>
              <a:rPr lang="en-US" sz="9600" dirty="0"/>
              <a:t>The Public Health App is a </a:t>
            </a:r>
            <a:r>
              <a:rPr lang="en-US" sz="9600" b="1" dirty="0"/>
              <a:t>web app </a:t>
            </a:r>
            <a:r>
              <a:rPr lang="en-US" sz="9600" dirty="0"/>
              <a:t>that aims to provide a platform that helps patients and their doctors screen for the health determinants (i.e., social and behavioral factors) that have caused the </a:t>
            </a:r>
            <a:r>
              <a:rPr lang="en-US" sz="9600" noProof="0" dirty="0"/>
              <a:t>symptoms and </a:t>
            </a:r>
            <a:r>
              <a:rPr lang="en-US" sz="9600" dirty="0"/>
              <a:t>connects the patients to the local resources they might need. </a:t>
            </a:r>
          </a:p>
          <a:p>
            <a:pPr marL="0" indent="0">
              <a:lnSpc>
                <a:spcPct val="120000"/>
              </a:lnSpc>
              <a:buNone/>
            </a:pPr>
            <a:endParaRPr lang="en-US" sz="9600" b="1" dirty="0"/>
          </a:p>
          <a:p>
            <a:pPr marL="0" indent="0">
              <a:lnSpc>
                <a:spcPct val="120000"/>
              </a:lnSpc>
              <a:buNone/>
            </a:pPr>
            <a:r>
              <a:rPr lang="en-US" sz="9600" b="1" dirty="0"/>
              <a:t>Main Features:</a:t>
            </a:r>
          </a:p>
          <a:p>
            <a:pPr>
              <a:lnSpc>
                <a:spcPct val="120000"/>
              </a:lnSpc>
            </a:pPr>
            <a:r>
              <a:rPr lang="en-US" sz="9600" dirty="0"/>
              <a:t>A </a:t>
            </a:r>
            <a:r>
              <a:rPr lang="en-US" sz="9600" b="1" dirty="0">
                <a:solidFill>
                  <a:srgbClr val="0070C0"/>
                </a:solidFill>
              </a:rPr>
              <a:t>sign-in/sign-up</a:t>
            </a:r>
            <a:r>
              <a:rPr lang="en-US" sz="9600" dirty="0">
                <a:solidFill>
                  <a:srgbClr val="0070C0"/>
                </a:solidFill>
              </a:rPr>
              <a:t> </a:t>
            </a:r>
            <a:r>
              <a:rPr lang="en-US" sz="9600" dirty="0"/>
              <a:t>feature with secure and </a:t>
            </a:r>
            <a:r>
              <a:rPr lang="en-US" sz="9600" b="1" dirty="0">
                <a:solidFill>
                  <a:srgbClr val="0070C0"/>
                </a:solidFill>
              </a:rPr>
              <a:t>encrypted database</a:t>
            </a:r>
          </a:p>
          <a:p>
            <a:pPr>
              <a:lnSpc>
                <a:spcPct val="120000"/>
              </a:lnSpc>
            </a:pPr>
            <a:r>
              <a:rPr lang="en-US" sz="9600" dirty="0"/>
              <a:t>Different sets of </a:t>
            </a:r>
            <a:r>
              <a:rPr lang="en-US" sz="9600" b="1" dirty="0">
                <a:solidFill>
                  <a:srgbClr val="0070C0"/>
                </a:solidFill>
              </a:rPr>
              <a:t>health determinant surveys</a:t>
            </a:r>
            <a:r>
              <a:rPr lang="en-US" sz="9600" b="1" dirty="0"/>
              <a:t> </a:t>
            </a:r>
          </a:p>
          <a:p>
            <a:pPr>
              <a:lnSpc>
                <a:spcPct val="120000"/>
              </a:lnSpc>
            </a:pPr>
            <a:r>
              <a:rPr lang="en-US" sz="9600" dirty="0"/>
              <a:t>A page that</a:t>
            </a:r>
            <a:r>
              <a:rPr lang="en-US" sz="9600" b="1" dirty="0"/>
              <a:t> </a:t>
            </a:r>
            <a:r>
              <a:rPr lang="en-US" sz="9600" dirty="0"/>
              <a:t>displays </a:t>
            </a:r>
            <a:r>
              <a:rPr lang="en-US" sz="9600" b="1" dirty="0">
                <a:solidFill>
                  <a:srgbClr val="0070C0"/>
                </a:solidFill>
              </a:rPr>
              <a:t>personalized</a:t>
            </a:r>
            <a:r>
              <a:rPr lang="en-US" sz="9600" dirty="0"/>
              <a:t> </a:t>
            </a:r>
            <a:r>
              <a:rPr lang="en-US" sz="9600" b="1" dirty="0">
                <a:solidFill>
                  <a:srgbClr val="0070C0"/>
                </a:solidFill>
              </a:rPr>
              <a:t>survey</a:t>
            </a:r>
            <a:r>
              <a:rPr lang="en-US" sz="9600" b="1" dirty="0"/>
              <a:t> </a:t>
            </a:r>
            <a:r>
              <a:rPr lang="en-US" sz="9600" b="1" dirty="0">
                <a:solidFill>
                  <a:srgbClr val="0070C0"/>
                </a:solidFill>
              </a:rPr>
              <a:t>feedbacks</a:t>
            </a:r>
            <a:r>
              <a:rPr lang="en-US" sz="9600" dirty="0"/>
              <a:t> and </a:t>
            </a:r>
            <a:r>
              <a:rPr lang="en-US" sz="9600" b="1" dirty="0">
                <a:solidFill>
                  <a:srgbClr val="0070C0"/>
                </a:solidFill>
              </a:rPr>
              <a:t>recommendations to local resources</a:t>
            </a:r>
            <a:r>
              <a:rPr lang="en-US" sz="9600" b="1" dirty="0"/>
              <a:t> </a:t>
            </a:r>
            <a:r>
              <a:rPr lang="en-US" sz="9600" dirty="0"/>
              <a:t>based on each survey result</a:t>
            </a:r>
          </a:p>
          <a:p>
            <a:pPr lvl="1">
              <a:lnSpc>
                <a:spcPct val="120000"/>
              </a:lnSpc>
            </a:pPr>
            <a:r>
              <a:rPr lang="en-US" sz="7680" dirty="0"/>
              <a:t>The recommendation system is yet to be developed </a:t>
            </a:r>
          </a:p>
          <a:p>
            <a:pPr>
              <a:lnSpc>
                <a:spcPct val="120000"/>
              </a:lnSpc>
            </a:pPr>
            <a:r>
              <a:rPr lang="en-US" sz="9600" dirty="0"/>
              <a:t>A </a:t>
            </a:r>
            <a:r>
              <a:rPr lang="en-US" sz="9600" b="1" dirty="0">
                <a:solidFill>
                  <a:srgbClr val="0070C0"/>
                </a:solidFill>
              </a:rPr>
              <a:t>map</a:t>
            </a:r>
            <a:r>
              <a:rPr lang="en-US" sz="9600" b="1" dirty="0"/>
              <a:t> </a:t>
            </a:r>
            <a:r>
              <a:rPr lang="en-US" sz="9600" dirty="0"/>
              <a:t>page</a:t>
            </a:r>
          </a:p>
        </p:txBody>
      </p:sp>
      <p:pic>
        <p:nvPicPr>
          <p:cNvPr id="12" name="Slide 2">
            <a:hlinkClick r:id="" action="ppaction://media"/>
            <a:extLst>
              <a:ext uri="{FF2B5EF4-FFF2-40B4-BE49-F238E27FC236}">
                <a16:creationId xmlns:a16="http://schemas.microsoft.com/office/drawing/2014/main" id="{FBE824AC-95CF-74B5-7ACF-AC2A2E6247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787770" y="4865877"/>
            <a:ext cx="1240971" cy="1240971"/>
          </a:xfrm>
          <a:prstGeom prst="rect">
            <a:avLst/>
          </a:prstGeom>
        </p:spPr>
      </p:pic>
    </p:spTree>
    <p:extLst>
      <p:ext uri="{BB962C8B-B14F-4D97-AF65-F5344CB8AC3E}">
        <p14:creationId xmlns:p14="http://schemas.microsoft.com/office/powerpoint/2010/main" val="84266045"/>
      </p:ext>
    </p:extLst>
  </p:cSld>
  <p:clrMapOvr>
    <a:masterClrMapping/>
  </p:clrMapOvr>
  <mc:AlternateContent xmlns:mc="http://schemas.openxmlformats.org/markup-compatibility/2006" xmlns:p14="http://schemas.microsoft.com/office/powerpoint/2010/main">
    <mc:Choice Requires="p14">
      <p:transition spd="slow" p14:dur="2000" advTm="103963"/>
    </mc:Choice>
    <mc:Fallback xmlns="">
      <p:transition spd="slow" advTm="103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40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extLst>
    <p:ext uri="{E180D4A7-C9FB-4DFB-919C-405C955672EB}">
      <p14:showEvtLst xmlns:p14="http://schemas.microsoft.com/office/powerpoint/2010/main">
        <p14:playEvt time="32" objId="12"/>
        <p14:stopEvt time="102459" objId="12"/>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E57C5-83EA-D66E-B2D7-A757911FC2DE}"/>
              </a:ext>
            </a:extLst>
          </p:cNvPr>
          <p:cNvSpPr>
            <a:spLocks noGrp="1"/>
          </p:cNvSpPr>
          <p:nvPr>
            <p:ph type="title"/>
          </p:nvPr>
        </p:nvSpPr>
        <p:spPr>
          <a:xfrm>
            <a:off x="2059092" y="4145207"/>
            <a:ext cx="39568121" cy="2682313"/>
          </a:xfrm>
        </p:spPr>
        <p:txBody>
          <a:bodyPr>
            <a:normAutofit/>
          </a:bodyPr>
          <a:lstStyle/>
          <a:p>
            <a:pPr algn="l"/>
            <a:r>
              <a:rPr lang="en-US" sz="15000" dirty="0">
                <a:solidFill>
                  <a:schemeClr val="tx2"/>
                </a:solidFill>
              </a:rPr>
              <a:t>Cont.</a:t>
            </a:r>
          </a:p>
        </p:txBody>
      </p:sp>
      <p:sp>
        <p:nvSpPr>
          <p:cNvPr id="3" name="Content Placeholder 2">
            <a:extLst>
              <a:ext uri="{FF2B5EF4-FFF2-40B4-BE49-F238E27FC236}">
                <a16:creationId xmlns:a16="http://schemas.microsoft.com/office/drawing/2014/main" id="{46E0F08E-5776-C14A-220F-82733EACB4BB}"/>
              </a:ext>
            </a:extLst>
          </p:cNvPr>
          <p:cNvSpPr>
            <a:spLocks noGrp="1"/>
          </p:cNvSpPr>
          <p:nvPr>
            <p:ph idx="1"/>
          </p:nvPr>
        </p:nvSpPr>
        <p:spPr>
          <a:xfrm>
            <a:off x="2263986" y="7231076"/>
            <a:ext cx="39363227" cy="25179324"/>
          </a:xfrm>
        </p:spPr>
        <p:txBody>
          <a:bodyPr>
            <a:noAutofit/>
          </a:bodyPr>
          <a:lstStyle/>
          <a:p>
            <a:pPr marL="0" indent="0">
              <a:lnSpc>
                <a:spcPct val="120000"/>
              </a:lnSpc>
              <a:buNone/>
            </a:pPr>
            <a:r>
              <a:rPr lang="en-US" sz="9600" b="1" dirty="0"/>
              <a:t>Flows:</a:t>
            </a:r>
          </a:p>
          <a:p>
            <a:pPr>
              <a:lnSpc>
                <a:spcPct val="120000"/>
              </a:lnSpc>
              <a:buFont typeface="Wingdings" panose="05000000000000000000" pitchFamily="2" charset="2"/>
              <a:buChar char="à"/>
            </a:pPr>
            <a:r>
              <a:rPr lang="en-US" sz="9600" dirty="0"/>
              <a:t>User </a:t>
            </a:r>
            <a:r>
              <a:rPr lang="en-US" sz="9600" b="1" dirty="0"/>
              <a:t>signs in </a:t>
            </a:r>
            <a:r>
              <a:rPr lang="en-US" sz="9600" dirty="0"/>
              <a:t>(first-time user must register first) </a:t>
            </a:r>
          </a:p>
          <a:p>
            <a:pPr>
              <a:lnSpc>
                <a:spcPct val="120000"/>
              </a:lnSpc>
              <a:buFont typeface="Wingdings" panose="05000000000000000000" pitchFamily="2" charset="2"/>
              <a:buChar char="à"/>
            </a:pPr>
            <a:r>
              <a:rPr lang="en-US" sz="9600" dirty="0"/>
              <a:t>User </a:t>
            </a:r>
            <a:r>
              <a:rPr lang="en-US" sz="9600" b="1" dirty="0"/>
              <a:t>answers specific surveys</a:t>
            </a:r>
            <a:r>
              <a:rPr lang="en-US" sz="9600" dirty="0"/>
              <a:t> of his choice and </a:t>
            </a:r>
            <a:r>
              <a:rPr lang="en-US" sz="9600" b="1" dirty="0"/>
              <a:t>submits</a:t>
            </a:r>
          </a:p>
          <a:p>
            <a:pPr>
              <a:lnSpc>
                <a:spcPct val="120000"/>
              </a:lnSpc>
              <a:buFont typeface="Wingdings" panose="05000000000000000000" pitchFamily="2" charset="2"/>
              <a:buChar char="à"/>
            </a:pPr>
            <a:r>
              <a:rPr lang="en-US" sz="9600" dirty="0"/>
              <a:t>The </a:t>
            </a:r>
            <a:r>
              <a:rPr lang="en-US" sz="9600" b="1" dirty="0"/>
              <a:t>app calculates out a score </a:t>
            </a:r>
            <a:r>
              <a:rPr lang="en-US" sz="9600" dirty="0"/>
              <a:t>based on the scoring scale provided by that specific survey and </a:t>
            </a:r>
            <a:r>
              <a:rPr lang="en-US" sz="9600" b="1" dirty="0"/>
              <a:t>display the corresponding feedback </a:t>
            </a:r>
            <a:r>
              <a:rPr lang="en-US" sz="9600" dirty="0"/>
              <a:t>to the user</a:t>
            </a:r>
          </a:p>
          <a:p>
            <a:pPr>
              <a:lnSpc>
                <a:spcPct val="120000"/>
              </a:lnSpc>
              <a:buFont typeface="Wingdings" panose="05000000000000000000" pitchFamily="2" charset="2"/>
              <a:buChar char="à"/>
            </a:pPr>
            <a:r>
              <a:rPr lang="en-US" sz="9600" dirty="0"/>
              <a:t>A list of </a:t>
            </a:r>
            <a:r>
              <a:rPr lang="en-US" sz="9600" b="1" dirty="0"/>
              <a:t>recommended local resources is generated and returned</a:t>
            </a:r>
            <a:r>
              <a:rPr lang="en-US" sz="9600" dirty="0"/>
              <a:t> to the user. The recommendations would be </a:t>
            </a:r>
            <a:r>
              <a:rPr lang="en-US" sz="9600" b="1" dirty="0"/>
              <a:t>optimized and filtered</a:t>
            </a:r>
            <a:r>
              <a:rPr lang="en-US" sz="9600" dirty="0"/>
              <a:t> through automated searches using specific information collected (i.e., screening results, patient’s location)</a:t>
            </a:r>
            <a:endParaRPr lang="en-US" sz="9600" b="1" dirty="0"/>
          </a:p>
        </p:txBody>
      </p:sp>
      <p:pic>
        <p:nvPicPr>
          <p:cNvPr id="7" name="Slide 3">
            <a:hlinkClick r:id="" action="ppaction://media"/>
            <a:extLst>
              <a:ext uri="{FF2B5EF4-FFF2-40B4-BE49-F238E27FC236}">
                <a16:creationId xmlns:a16="http://schemas.microsoft.com/office/drawing/2014/main" id="{A3CFC9D6-5BB1-D4BD-D082-A1468B718C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72400" y="5026328"/>
            <a:ext cx="1172027" cy="1172027"/>
          </a:xfrm>
          <a:prstGeom prst="rect">
            <a:avLst/>
          </a:prstGeom>
        </p:spPr>
      </p:pic>
    </p:spTree>
    <p:extLst>
      <p:ext uri="{BB962C8B-B14F-4D97-AF65-F5344CB8AC3E}">
        <p14:creationId xmlns:p14="http://schemas.microsoft.com/office/powerpoint/2010/main" val="3383079441"/>
      </p:ext>
    </p:extLst>
  </p:cSld>
  <p:clrMapOvr>
    <a:masterClrMapping/>
  </p:clrMapOvr>
  <mc:AlternateContent xmlns:mc="http://schemas.openxmlformats.org/markup-compatibility/2006" xmlns:p14="http://schemas.microsoft.com/office/powerpoint/2010/main">
    <mc:Choice Requires="p14">
      <p:transition spd="slow" p14:dur="2000" advTm="32290"/>
    </mc:Choice>
    <mc:Fallback xmlns="">
      <p:transition spd="slow" advTm="32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59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61" objId="7"/>
        <p14:stopEvt time="28674" objId="7"/>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E57C5-83EA-D66E-B2D7-A757911FC2DE}"/>
              </a:ext>
            </a:extLst>
          </p:cNvPr>
          <p:cNvSpPr>
            <a:spLocks noGrp="1"/>
          </p:cNvSpPr>
          <p:nvPr>
            <p:ph type="title"/>
          </p:nvPr>
        </p:nvSpPr>
        <p:spPr>
          <a:xfrm>
            <a:off x="2263986" y="4145134"/>
            <a:ext cx="39363227" cy="2682313"/>
          </a:xfrm>
        </p:spPr>
        <p:txBody>
          <a:bodyPr>
            <a:normAutofit/>
          </a:bodyPr>
          <a:lstStyle/>
          <a:p>
            <a:r>
              <a:rPr lang="en-US" sz="15000" dirty="0">
                <a:solidFill>
                  <a:schemeClr val="tx2"/>
                </a:solidFill>
              </a:rPr>
              <a:t>Target Users</a:t>
            </a:r>
          </a:p>
        </p:txBody>
      </p:sp>
      <p:sp>
        <p:nvSpPr>
          <p:cNvPr id="3" name="Content Placeholder 2">
            <a:extLst>
              <a:ext uri="{FF2B5EF4-FFF2-40B4-BE49-F238E27FC236}">
                <a16:creationId xmlns:a16="http://schemas.microsoft.com/office/drawing/2014/main" id="{46E0F08E-5776-C14A-220F-82733EACB4BB}"/>
              </a:ext>
            </a:extLst>
          </p:cNvPr>
          <p:cNvSpPr>
            <a:spLocks noGrp="1"/>
          </p:cNvSpPr>
          <p:nvPr>
            <p:ph idx="1"/>
          </p:nvPr>
        </p:nvSpPr>
        <p:spPr>
          <a:xfrm>
            <a:off x="2263986" y="7231076"/>
            <a:ext cx="39363227" cy="25179324"/>
          </a:xfrm>
        </p:spPr>
        <p:txBody>
          <a:bodyPr>
            <a:noAutofit/>
          </a:bodyPr>
          <a:lstStyle/>
          <a:p>
            <a:pPr marL="1143000" indent="-1143000">
              <a:lnSpc>
                <a:spcPct val="120000"/>
              </a:lnSpc>
              <a:buFont typeface="+mj-lt"/>
              <a:buAutoNum type="arabicPeriod"/>
            </a:pPr>
            <a:r>
              <a:rPr lang="en-US" sz="9600" dirty="0"/>
              <a:t> </a:t>
            </a:r>
            <a:r>
              <a:rPr lang="en-US" sz="9600" b="1" dirty="0">
                <a:solidFill>
                  <a:srgbClr val="0070C0"/>
                </a:solidFill>
              </a:rPr>
              <a:t>Patients</a:t>
            </a:r>
            <a:r>
              <a:rPr lang="en-US" sz="9600" b="1" dirty="0"/>
              <a:t> </a:t>
            </a:r>
            <a:r>
              <a:rPr lang="en-US" sz="9600" dirty="0"/>
              <a:t>who suffer from certain symptoms and want to learn about the social and behavioral factors that have caused the symptoms</a:t>
            </a:r>
          </a:p>
          <a:p>
            <a:pPr marL="1143000" indent="-1143000">
              <a:lnSpc>
                <a:spcPct val="120000"/>
              </a:lnSpc>
              <a:buFont typeface="+mj-lt"/>
              <a:buAutoNum type="arabicPeriod"/>
            </a:pPr>
            <a:r>
              <a:rPr lang="en-US" sz="9600" dirty="0"/>
              <a:t> </a:t>
            </a:r>
            <a:r>
              <a:rPr lang="en-US" sz="9600" b="1" dirty="0">
                <a:solidFill>
                  <a:srgbClr val="0070C0"/>
                </a:solidFill>
              </a:rPr>
              <a:t>Anyone</a:t>
            </a:r>
            <a:r>
              <a:rPr lang="en-US" sz="9600" dirty="0"/>
              <a:t> who is interested in finding local resources that can help treat/improve their existing conditions</a:t>
            </a:r>
          </a:p>
          <a:p>
            <a:pPr marL="1143000" indent="-1143000">
              <a:lnSpc>
                <a:spcPct val="120000"/>
              </a:lnSpc>
              <a:buFont typeface="+mj-lt"/>
              <a:buAutoNum type="arabicPeriod"/>
            </a:pPr>
            <a:r>
              <a:rPr lang="en-US" sz="9600" dirty="0"/>
              <a:t> </a:t>
            </a:r>
            <a:r>
              <a:rPr lang="en-US" sz="9600" b="1" dirty="0">
                <a:solidFill>
                  <a:srgbClr val="0070C0"/>
                </a:solidFill>
              </a:rPr>
              <a:t>Doctors</a:t>
            </a:r>
            <a:r>
              <a:rPr lang="en-US" sz="9600" dirty="0"/>
              <a:t> – doctors who want to save time during an appointment, and better spend the saved time on assisting/treating the patient</a:t>
            </a:r>
          </a:p>
        </p:txBody>
      </p:sp>
      <p:pic>
        <p:nvPicPr>
          <p:cNvPr id="4" name="Slide 4">
            <a:hlinkClick r:id="" action="ppaction://media"/>
            <a:extLst>
              <a:ext uri="{FF2B5EF4-FFF2-40B4-BE49-F238E27FC236}">
                <a16:creationId xmlns:a16="http://schemas.microsoft.com/office/drawing/2014/main" id="{C0758B5C-54B5-4042-AE0D-32D085D9F6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8339143" y="5138091"/>
            <a:ext cx="1052286" cy="1052286"/>
          </a:xfrm>
          <a:prstGeom prst="rect">
            <a:avLst/>
          </a:prstGeom>
        </p:spPr>
      </p:pic>
    </p:spTree>
    <p:extLst>
      <p:ext uri="{BB962C8B-B14F-4D97-AF65-F5344CB8AC3E}">
        <p14:creationId xmlns:p14="http://schemas.microsoft.com/office/powerpoint/2010/main" val="444735473"/>
      </p:ext>
    </p:extLst>
  </p:cSld>
  <p:clrMapOvr>
    <a:masterClrMapping/>
  </p:clrMapOvr>
  <mc:AlternateContent xmlns:mc="http://schemas.openxmlformats.org/markup-compatibility/2006" xmlns:p14="http://schemas.microsoft.com/office/powerpoint/2010/main">
    <mc:Choice Requires="p14">
      <p:transition spd="slow" p14:dur="2000" advTm="36571"/>
    </mc:Choice>
    <mc:Fallback xmlns="">
      <p:transition spd="slow" advTm="36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42" objId="4"/>
        <p14:stopEvt time="35197" objId="4"/>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E57C5-83EA-D66E-B2D7-A757911FC2DE}"/>
              </a:ext>
            </a:extLst>
          </p:cNvPr>
          <p:cNvSpPr>
            <a:spLocks noGrp="1"/>
          </p:cNvSpPr>
          <p:nvPr>
            <p:ph type="title"/>
          </p:nvPr>
        </p:nvSpPr>
        <p:spPr>
          <a:xfrm>
            <a:off x="2263986" y="4145134"/>
            <a:ext cx="39363227" cy="2682313"/>
          </a:xfrm>
        </p:spPr>
        <p:txBody>
          <a:bodyPr>
            <a:normAutofit/>
          </a:bodyPr>
          <a:lstStyle/>
          <a:p>
            <a:r>
              <a:rPr lang="en-US" sz="15000" dirty="0">
                <a:solidFill>
                  <a:schemeClr val="tx2"/>
                </a:solidFill>
              </a:rPr>
              <a:t>Use Cases</a:t>
            </a:r>
          </a:p>
        </p:txBody>
      </p:sp>
      <p:sp>
        <p:nvSpPr>
          <p:cNvPr id="3" name="Content Placeholder 2">
            <a:extLst>
              <a:ext uri="{FF2B5EF4-FFF2-40B4-BE49-F238E27FC236}">
                <a16:creationId xmlns:a16="http://schemas.microsoft.com/office/drawing/2014/main" id="{46E0F08E-5776-C14A-220F-82733EACB4BB}"/>
              </a:ext>
            </a:extLst>
          </p:cNvPr>
          <p:cNvSpPr>
            <a:spLocks noGrp="1"/>
          </p:cNvSpPr>
          <p:nvPr>
            <p:ph idx="1"/>
          </p:nvPr>
        </p:nvSpPr>
        <p:spPr>
          <a:xfrm>
            <a:off x="2263986" y="7231076"/>
            <a:ext cx="39363227" cy="25179324"/>
          </a:xfrm>
        </p:spPr>
        <p:txBody>
          <a:bodyPr>
            <a:noAutofit/>
          </a:bodyPr>
          <a:lstStyle/>
          <a:p>
            <a:pPr marL="1143000" indent="-1143000">
              <a:lnSpc>
                <a:spcPct val="120000"/>
              </a:lnSpc>
              <a:buFont typeface="+mj-lt"/>
              <a:buAutoNum type="arabicPeriod"/>
            </a:pPr>
            <a:r>
              <a:rPr lang="en-US" sz="9600" dirty="0"/>
              <a:t>Serve as </a:t>
            </a:r>
            <a:r>
              <a:rPr lang="en-US" sz="9600" b="1" dirty="0">
                <a:solidFill>
                  <a:srgbClr val="FF0000"/>
                </a:solidFill>
              </a:rPr>
              <a:t>a pre-appointment survey</a:t>
            </a:r>
            <a:r>
              <a:rPr lang="en-US" sz="9600" dirty="0">
                <a:solidFill>
                  <a:srgbClr val="FF0000"/>
                </a:solidFill>
              </a:rPr>
              <a:t> </a:t>
            </a:r>
            <a:r>
              <a:rPr lang="en-US" sz="9600" dirty="0"/>
              <a:t>for the patient to complete while waiting at the clinic for his scheduled appointment with his doctor</a:t>
            </a:r>
          </a:p>
          <a:p>
            <a:pPr marL="3063240" lvl="1" indent="-1143000">
              <a:lnSpc>
                <a:spcPct val="120000"/>
              </a:lnSpc>
              <a:buFont typeface="Arial" panose="020B0604020202020204" pitchFamily="34" charset="0"/>
              <a:buChar char="•"/>
            </a:pPr>
            <a:r>
              <a:rPr lang="en-US" sz="7680" dirty="0"/>
              <a:t>Allows the doctor to spend more time on giving detailed advices and explaining treatment plans to the patients</a:t>
            </a:r>
          </a:p>
          <a:p>
            <a:pPr marL="1143000" indent="-1143000">
              <a:lnSpc>
                <a:spcPct val="120000"/>
              </a:lnSpc>
              <a:buFont typeface="+mj-lt"/>
              <a:buAutoNum type="arabicPeriod"/>
            </a:pPr>
            <a:r>
              <a:rPr lang="en-US" sz="9600" dirty="0"/>
              <a:t>Serve as </a:t>
            </a:r>
            <a:r>
              <a:rPr lang="en-US" sz="9600" b="1" dirty="0">
                <a:solidFill>
                  <a:srgbClr val="FF0000"/>
                </a:solidFill>
              </a:rPr>
              <a:t>a resource-finding tool</a:t>
            </a:r>
            <a:r>
              <a:rPr lang="en-US" sz="9600" dirty="0">
                <a:solidFill>
                  <a:srgbClr val="FF0000"/>
                </a:solidFill>
              </a:rPr>
              <a:t> </a:t>
            </a:r>
            <a:r>
              <a:rPr lang="en-US" sz="9600" dirty="0"/>
              <a:t>for users who already know their health determinants to find appropriate local resources</a:t>
            </a:r>
          </a:p>
          <a:p>
            <a:pPr marL="1143000" indent="-1143000">
              <a:lnSpc>
                <a:spcPct val="120000"/>
              </a:lnSpc>
              <a:buFont typeface="+mj-lt"/>
              <a:buAutoNum type="arabicPeriod"/>
            </a:pPr>
            <a:r>
              <a:rPr lang="en-US" sz="9600" dirty="0"/>
              <a:t>Serve as </a:t>
            </a:r>
            <a:r>
              <a:rPr lang="en-US" sz="9600" b="1" dirty="0">
                <a:solidFill>
                  <a:srgbClr val="FF0000"/>
                </a:solidFill>
              </a:rPr>
              <a:t>a self-monitor tool </a:t>
            </a:r>
            <a:r>
              <a:rPr lang="en-US" sz="9600" dirty="0"/>
              <a:t>for patient to check whether his conditions have improved, or whether his health determinants have changed from his last attempt</a:t>
            </a:r>
          </a:p>
          <a:p>
            <a:pPr marL="1143000" indent="-1143000">
              <a:lnSpc>
                <a:spcPct val="120000"/>
              </a:lnSpc>
              <a:buFont typeface="+mj-lt"/>
              <a:buAutoNum type="arabicPeriod"/>
            </a:pPr>
            <a:r>
              <a:rPr lang="en-US" sz="9600" dirty="0"/>
              <a:t>Serve as </a:t>
            </a:r>
            <a:r>
              <a:rPr lang="en-US" sz="9600" b="1" dirty="0">
                <a:solidFill>
                  <a:srgbClr val="FF0000"/>
                </a:solidFill>
              </a:rPr>
              <a:t>a tracking tool</a:t>
            </a:r>
            <a:r>
              <a:rPr lang="en-US" sz="9600" dirty="0">
                <a:solidFill>
                  <a:srgbClr val="FF0000"/>
                </a:solidFill>
              </a:rPr>
              <a:t> </a:t>
            </a:r>
            <a:r>
              <a:rPr lang="en-US" sz="9600" dirty="0"/>
              <a:t>for doctors during a check-back appointment</a:t>
            </a:r>
          </a:p>
          <a:p>
            <a:pPr marL="3063240" lvl="1" indent="-1143000">
              <a:lnSpc>
                <a:spcPct val="120000"/>
              </a:lnSpc>
              <a:buFont typeface="Arial" panose="020B0604020202020204" pitchFamily="34" charset="0"/>
              <a:buChar char="•"/>
            </a:pPr>
            <a:r>
              <a:rPr lang="en-US" sz="7680" dirty="0"/>
              <a:t>Helps doctor monitor the changes or improvements on a patient’s condition in comparison to the patient’s diagnosis from prior appointment</a:t>
            </a:r>
          </a:p>
        </p:txBody>
      </p:sp>
      <p:pic>
        <p:nvPicPr>
          <p:cNvPr id="5" name="Slide 5">
            <a:hlinkClick r:id="" action="ppaction://media"/>
            <a:extLst>
              <a:ext uri="{FF2B5EF4-FFF2-40B4-BE49-F238E27FC236}">
                <a16:creationId xmlns:a16="http://schemas.microsoft.com/office/drawing/2014/main" id="{C201574B-0306-146F-C94F-C8AC1D7237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7346730" y="5079976"/>
            <a:ext cx="1084944" cy="1084944"/>
          </a:xfrm>
          <a:prstGeom prst="rect">
            <a:avLst/>
          </a:prstGeom>
        </p:spPr>
      </p:pic>
    </p:spTree>
    <p:extLst>
      <p:ext uri="{BB962C8B-B14F-4D97-AF65-F5344CB8AC3E}">
        <p14:creationId xmlns:p14="http://schemas.microsoft.com/office/powerpoint/2010/main" val="2555108020"/>
      </p:ext>
    </p:extLst>
  </p:cSld>
  <p:clrMapOvr>
    <a:masterClrMapping/>
  </p:clrMapOvr>
  <mc:AlternateContent xmlns:mc="http://schemas.openxmlformats.org/markup-compatibility/2006" xmlns:p14="http://schemas.microsoft.com/office/powerpoint/2010/main">
    <mc:Choice Requires="p14">
      <p:transition spd="slow" p14:dur="2000" advTm="97289"/>
    </mc:Choice>
    <mc:Fallback xmlns="">
      <p:transition spd="slow" advTm="97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8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1214" objId="5"/>
        <p14:stopEvt time="91193" objId="5"/>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E57C5-83EA-D66E-B2D7-A757911FC2DE}"/>
              </a:ext>
            </a:extLst>
          </p:cNvPr>
          <p:cNvSpPr>
            <a:spLocks noGrp="1"/>
          </p:cNvSpPr>
          <p:nvPr>
            <p:ph type="title"/>
          </p:nvPr>
        </p:nvSpPr>
        <p:spPr>
          <a:xfrm>
            <a:off x="2263986" y="4145134"/>
            <a:ext cx="39363227" cy="2682313"/>
          </a:xfrm>
        </p:spPr>
        <p:txBody>
          <a:bodyPr>
            <a:normAutofit/>
          </a:bodyPr>
          <a:lstStyle/>
          <a:p>
            <a:r>
              <a:rPr lang="en-US" sz="15000" dirty="0">
                <a:solidFill>
                  <a:schemeClr val="tx2"/>
                </a:solidFill>
              </a:rPr>
              <a:t>Challenges Encountered</a:t>
            </a:r>
          </a:p>
        </p:txBody>
      </p:sp>
      <p:sp>
        <p:nvSpPr>
          <p:cNvPr id="3" name="Content Placeholder 2">
            <a:extLst>
              <a:ext uri="{FF2B5EF4-FFF2-40B4-BE49-F238E27FC236}">
                <a16:creationId xmlns:a16="http://schemas.microsoft.com/office/drawing/2014/main" id="{46E0F08E-5776-C14A-220F-82733EACB4BB}"/>
              </a:ext>
            </a:extLst>
          </p:cNvPr>
          <p:cNvSpPr>
            <a:spLocks noGrp="1"/>
          </p:cNvSpPr>
          <p:nvPr>
            <p:ph idx="1"/>
          </p:nvPr>
        </p:nvSpPr>
        <p:spPr>
          <a:xfrm>
            <a:off x="2263986" y="7231076"/>
            <a:ext cx="39363227" cy="25179324"/>
          </a:xfrm>
        </p:spPr>
        <p:txBody>
          <a:bodyPr>
            <a:noAutofit/>
          </a:bodyPr>
          <a:lstStyle/>
          <a:p>
            <a:pPr marL="1371600" indent="-1371600">
              <a:buFont typeface="+mj-lt"/>
              <a:buAutoNum type="arabicPeriod"/>
            </a:pPr>
            <a:r>
              <a:rPr lang="en-US" sz="9600" dirty="0">
                <a:cs typeface="Times New Roman" panose="02020603050405020304" pitchFamily="18" charset="0"/>
              </a:rPr>
              <a:t>Developing using GitHub – the </a:t>
            </a:r>
            <a:r>
              <a:rPr lang="en-US" sz="9600" b="1" dirty="0">
                <a:solidFill>
                  <a:srgbClr val="FF0000"/>
                </a:solidFill>
                <a:cs typeface="Times New Roman" panose="02020603050405020304" pitchFamily="18" charset="0"/>
              </a:rPr>
              <a:t>merge conflict</a:t>
            </a:r>
          </a:p>
          <a:p>
            <a:pPr marL="1371600" indent="-1371600">
              <a:buFont typeface="+mj-lt"/>
              <a:buAutoNum type="arabicPeriod"/>
            </a:pPr>
            <a:r>
              <a:rPr lang="en-US" sz="9600" dirty="0">
                <a:cs typeface="Times New Roman" panose="02020603050405020304" pitchFamily="18" charset="0"/>
              </a:rPr>
              <a:t>Deploying using Heroku – the </a:t>
            </a:r>
            <a:r>
              <a:rPr lang="en-US" sz="9600" b="1" dirty="0">
                <a:solidFill>
                  <a:srgbClr val="FF0000"/>
                </a:solidFill>
                <a:cs typeface="Times New Roman" panose="02020603050405020304" pitchFamily="18" charset="0"/>
              </a:rPr>
              <a:t>dependency installation conflict </a:t>
            </a:r>
            <a:r>
              <a:rPr lang="en-US" sz="9600" dirty="0">
                <a:cs typeface="Times New Roman" panose="02020603050405020304" pitchFamily="18" charset="0"/>
              </a:rPr>
              <a:t>and the </a:t>
            </a:r>
            <a:r>
              <a:rPr lang="en-US" sz="9600" b="1" dirty="0">
                <a:solidFill>
                  <a:srgbClr val="FF0000"/>
                </a:solidFill>
                <a:cs typeface="Times New Roman" panose="02020603050405020304" pitchFamily="18" charset="0"/>
              </a:rPr>
              <a:t>wrong version of the node.js engine</a:t>
            </a:r>
          </a:p>
          <a:p>
            <a:pPr marL="1371600" indent="-1371600">
              <a:buFont typeface="+mj-lt"/>
              <a:buAutoNum type="arabicPeriod"/>
            </a:pPr>
            <a:r>
              <a:rPr lang="en-US" sz="9600" dirty="0">
                <a:cs typeface="Times New Roman" panose="02020603050405020304" pitchFamily="18" charset="0"/>
              </a:rPr>
              <a:t> </a:t>
            </a:r>
            <a:r>
              <a:rPr lang="en-US" sz="9600" b="1" dirty="0">
                <a:solidFill>
                  <a:srgbClr val="FF0000"/>
                </a:solidFill>
                <a:cs typeface="Times New Roman" panose="02020603050405020304" pitchFamily="18" charset="0"/>
              </a:rPr>
              <a:t>Jest</a:t>
            </a:r>
            <a:r>
              <a:rPr lang="en-US" sz="9600" dirty="0">
                <a:cs typeface="Times New Roman" panose="02020603050405020304" pitchFamily="18" charset="0"/>
              </a:rPr>
              <a:t> – </a:t>
            </a:r>
            <a:r>
              <a:rPr lang="en-US" altLang="zh-CN" sz="9600" dirty="0">
                <a:cs typeface="Times New Roman" panose="02020603050405020304" pitchFamily="18" charset="0"/>
              </a:rPr>
              <a:t>implementing the mock database correctly</a:t>
            </a:r>
            <a:endParaRPr lang="en-US" sz="9600" dirty="0">
              <a:cs typeface="Times New Roman" panose="02020603050405020304" pitchFamily="18" charset="0"/>
            </a:endParaRPr>
          </a:p>
        </p:txBody>
      </p:sp>
      <p:pic>
        <p:nvPicPr>
          <p:cNvPr id="4" name="Slide 6">
            <a:hlinkClick r:id="" action="ppaction://media"/>
            <a:extLst>
              <a:ext uri="{FF2B5EF4-FFF2-40B4-BE49-F238E27FC236}">
                <a16:creationId xmlns:a16="http://schemas.microsoft.com/office/drawing/2014/main" id="{692BE6FE-00E2-C66D-B3CA-162A329CFF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3865457" y="5054490"/>
            <a:ext cx="1175657" cy="1175657"/>
          </a:xfrm>
          <a:prstGeom prst="rect">
            <a:avLst/>
          </a:prstGeom>
        </p:spPr>
      </p:pic>
    </p:spTree>
    <p:extLst>
      <p:ext uri="{BB962C8B-B14F-4D97-AF65-F5344CB8AC3E}">
        <p14:creationId xmlns:p14="http://schemas.microsoft.com/office/powerpoint/2010/main" val="522306081"/>
      </p:ext>
    </p:extLst>
  </p:cSld>
  <p:clrMapOvr>
    <a:masterClrMapping/>
  </p:clrMapOvr>
  <mc:AlternateContent xmlns:mc="http://schemas.openxmlformats.org/markup-compatibility/2006" xmlns:p14="http://schemas.microsoft.com/office/powerpoint/2010/main">
    <mc:Choice Requires="p14">
      <p:transition spd="slow" p14:dur="2000" advTm="103240"/>
    </mc:Choice>
    <mc:Fallback xmlns="">
      <p:transition spd="slow" advTm="103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6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89" objId="4"/>
        <p14:stopEvt time="101050" objId="4"/>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9F76B2-64B6-A49F-E18F-F2EBDC212F79}"/>
              </a:ext>
            </a:extLst>
          </p:cNvPr>
          <p:cNvSpPr>
            <a:spLocks noGrp="1"/>
          </p:cNvSpPr>
          <p:nvPr>
            <p:ph type="title"/>
          </p:nvPr>
        </p:nvSpPr>
        <p:spPr>
          <a:xfrm>
            <a:off x="2194560" y="12601171"/>
            <a:ext cx="39502080" cy="3858029"/>
          </a:xfrm>
        </p:spPr>
        <p:txBody>
          <a:bodyPr/>
          <a:lstStyle/>
          <a:p>
            <a:r>
              <a:rPr lang="en-US" dirty="0">
                <a:solidFill>
                  <a:schemeClr val="tx2"/>
                </a:solidFill>
              </a:rPr>
              <a:t>Thanks For Watching!</a:t>
            </a:r>
          </a:p>
        </p:txBody>
      </p:sp>
      <p:pic>
        <p:nvPicPr>
          <p:cNvPr id="2" name="Recorded Sound">
            <a:hlinkClick r:id="" action="ppaction://media"/>
            <a:extLst>
              <a:ext uri="{FF2B5EF4-FFF2-40B4-BE49-F238E27FC236}">
                <a16:creationId xmlns:a16="http://schemas.microsoft.com/office/drawing/2014/main" id="{F8C6E13F-AD1A-30CC-804E-7589D18AF958}"/>
              </a:ext>
            </a:extLst>
          </p:cNvPr>
          <p:cNvPicPr>
            <a:picLocks noChangeAspect="1"/>
          </p:cNvPicPr>
          <p:nvPr>
            <a:audioFile r:link="rId1"/>
            <p:extLst>
              <p:ext uri="{DAA4B4D4-6D71-4841-9C94-3DE7FCFB9230}">
                <p14:media xmlns:p14="http://schemas.microsoft.com/office/powerpoint/2010/main" r:embed="rId2">
                  <p14:trim st="426" end="651.5214999999999"/>
                </p14:media>
              </p:ext>
            </p:extLst>
          </p:nvPr>
        </p:nvPicPr>
        <p:blipFill>
          <a:blip r:embed="rId5"/>
          <a:stretch>
            <a:fillRect/>
          </a:stretch>
        </p:blipFill>
        <p:spPr>
          <a:xfrm>
            <a:off x="950683" y="30691842"/>
            <a:ext cx="986971" cy="986971"/>
          </a:xfrm>
          <a:prstGeom prst="rect">
            <a:avLst/>
          </a:prstGeom>
        </p:spPr>
      </p:pic>
    </p:spTree>
    <p:extLst>
      <p:ext uri="{BB962C8B-B14F-4D97-AF65-F5344CB8AC3E}">
        <p14:creationId xmlns:p14="http://schemas.microsoft.com/office/powerpoint/2010/main" val="3474222752"/>
      </p:ext>
    </p:extLst>
  </p:cSld>
  <p:clrMapOvr>
    <a:masterClrMapping/>
  </p:clrMapOvr>
  <mc:AlternateContent xmlns:mc="http://schemas.openxmlformats.org/markup-compatibility/2006" xmlns:p14="http://schemas.microsoft.com/office/powerpoint/2010/main">
    <mc:Choice Requires="p14">
      <p:transition spd="slow" p14:dur="2000" advTm="6716"/>
    </mc:Choice>
    <mc:Fallback xmlns="">
      <p:transition spd="slow" advTm="6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43" objId="2"/>
        <p14:stopEvt time="5700" objId="2"/>
      </p14:showEvtLst>
    </p:ext>
  </p:extLs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2703</TotalTime>
  <Words>948</Words>
  <Application>Microsoft Office PowerPoint</Application>
  <PresentationFormat>Custom</PresentationFormat>
  <Paragraphs>76</Paragraphs>
  <Slides>7</Slides>
  <Notes>7</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Source Sans Pro</vt:lpstr>
      <vt:lpstr>Times New Roman</vt:lpstr>
      <vt:lpstr>Wingdings</vt:lpstr>
      <vt:lpstr>1_Office Theme</vt:lpstr>
      <vt:lpstr>Public Health App</vt:lpstr>
      <vt:lpstr>What our App is about</vt:lpstr>
      <vt:lpstr>Cont.</vt:lpstr>
      <vt:lpstr>Target Users</vt:lpstr>
      <vt:lpstr>Use Cases</vt:lpstr>
      <vt:lpstr>Challenges Encountered</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Sanders, Hailey B</dc:creator>
  <cp:lastModifiedBy>Li, Xiangrong</cp:lastModifiedBy>
  <cp:revision>118</cp:revision>
  <dcterms:created xsi:type="dcterms:W3CDTF">2021-07-22T17:44:56Z</dcterms:created>
  <dcterms:modified xsi:type="dcterms:W3CDTF">2022-12-09T08:51:19Z</dcterms:modified>
</cp:coreProperties>
</file>